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22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496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orient="horz" pos="2160"/>
        <p:guide pos="574"/>
        <p:guide pos="3613"/>
        <p:guide pos="5496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664018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42456590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A401BA-3150-4FF7-8D13-C8A64268AC63}" type="datetimeFigureOut">
              <a:rPr lang="ru-RU"/>
              <a:t>01.10.2025</a:t>
            </a:fld>
            <a:endParaRPr lang="ru-RU"/>
          </a:p>
        </p:txBody>
      </p:sp>
      <p:sp>
        <p:nvSpPr>
          <p:cNvPr id="1712698277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944715592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9228999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21922571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D5F3B14-7AC8-406F-A299-37D374056E4F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92839C-4E23-1BAD-0B88-2AC24132E30B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2E8DC9-C797-712C-D4EF-2735AE8BAD40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09A580-FCD6-5CF9-3A44-B55BCDF58692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3AD18F-B9CC-09CB-F2BB-08DCCB3827B8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30459F-678F-4DB6-6E99-7C95EE91F905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0548946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5467668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18213399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D5F3B14-7AC8-406F-A299-37D374056E4F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542629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7313208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5296403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D5F3B14-7AC8-406F-A299-37D374056E4F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D2008E-0568-41BB-AFFF-8C95CA722233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4E439A-6A18-FA7D-00BD-28C60DB12FA7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08C9BB-B72C-7596-FC1E-E59EBBCA475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044DA6-9CFD-6E4E-548B-CD92BB1C4A29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ABC847-7357-5D48-DCBD-C5298A9C4D3D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064062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1881459375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sp>
        <p:nvSpPr>
          <p:cNvPr id="890824935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Логотип/логотипы постановщика задачи</a:t>
            </a:r>
            <a:endParaRPr/>
          </a:p>
        </p:txBody>
      </p:sp>
      <p:sp>
        <p:nvSpPr>
          <p:cNvPr id="1068159598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941990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01.10.2025</a:t>
            </a:fld>
            <a:endParaRPr lang="ru-RU"/>
          </a:p>
        </p:txBody>
      </p:sp>
      <p:sp>
        <p:nvSpPr>
          <p:cNvPr id="1459320667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7902328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906881759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512988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01.10.2025</a:t>
            </a:fld>
            <a:endParaRPr lang="ru-RU"/>
          </a:p>
        </p:txBody>
      </p:sp>
      <p:sp>
        <p:nvSpPr>
          <p:cNvPr id="1669111661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09022524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914565138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186594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629755007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764134713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896812773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08761497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762545232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093855328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839224704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75639678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05694364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84327297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61485565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645443682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1132831801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936985041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1554160193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1025771468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60503599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69170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01.10.2025</a:t>
            </a:fld>
            <a:endParaRPr lang="ru-RU"/>
          </a:p>
        </p:txBody>
      </p:sp>
      <p:sp>
        <p:nvSpPr>
          <p:cNvPr id="122467210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3477645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24709332" name="Заголовок 1"/>
          <p:cNvSpPr>
            <a:spLocks noGrp="1"/>
          </p:cNvSpPr>
          <p:nvPr>
            <p:ph type="title"/>
          </p:nvPr>
        </p:nvSpPr>
        <p:spPr bwMode="auto"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61855216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79524749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87834322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42571045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159525973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942713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01.10.2025</a:t>
            </a:fld>
            <a:endParaRPr lang="ru-RU"/>
          </a:p>
        </p:txBody>
      </p:sp>
      <p:sp>
        <p:nvSpPr>
          <p:cNvPr id="212273013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90959654" name="Заголовок 1"/>
          <p:cNvSpPr>
            <a:spLocks noGrp="1"/>
          </p:cNvSpPr>
          <p:nvPr>
            <p:ph type="title"/>
          </p:nvPr>
        </p:nvSpPr>
        <p:spPr bwMode="auto"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4721840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1978069494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37531359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51671421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89728833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31986985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197407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01.10.2025</a:t>
            </a:fld>
            <a:endParaRPr lang="ru-RU"/>
          </a:p>
        </p:txBody>
      </p:sp>
      <p:sp>
        <p:nvSpPr>
          <p:cNvPr id="912324368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31203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18719724" name="Заголовок 1"/>
          <p:cNvSpPr>
            <a:spLocks noGrp="1"/>
          </p:cNvSpPr>
          <p:nvPr>
            <p:ph type="title"/>
          </p:nvPr>
        </p:nvSpPr>
        <p:spPr bwMode="auto"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4396627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3740541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35153465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71204983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32337158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61511191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6040582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01.10.2025</a:t>
            </a:fld>
            <a:endParaRPr lang="ru-RU"/>
          </a:p>
        </p:txBody>
      </p:sp>
      <p:sp>
        <p:nvSpPr>
          <p:cNvPr id="956222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1699053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332939830" name="Заголовок 1"/>
          <p:cNvSpPr>
            <a:spLocks noGrp="1"/>
          </p:cNvSpPr>
          <p:nvPr>
            <p:ph type="title"/>
          </p:nvPr>
        </p:nvSpPr>
        <p:spPr bwMode="auto"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980978933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20016717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4750222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04975461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25738145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58599832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98664576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7440363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223122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01.10.2025</a:t>
            </a:fld>
            <a:endParaRPr lang="ru-RU"/>
          </a:p>
        </p:txBody>
      </p:sp>
      <p:sp>
        <p:nvSpPr>
          <p:cNvPr id="182957599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948437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521884075" name="Заголовок 1"/>
          <p:cNvSpPr>
            <a:spLocks noGrp="1"/>
          </p:cNvSpPr>
          <p:nvPr>
            <p:ph type="title"/>
          </p:nvPr>
        </p:nvSpPr>
        <p:spPr bwMode="auto"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919478285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82715038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5761868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14980486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88597635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43512102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97020286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3666791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002572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01.10.2025</a:t>
            </a:fld>
            <a:endParaRPr lang="ru-RU"/>
          </a:p>
        </p:txBody>
      </p:sp>
      <p:sp>
        <p:nvSpPr>
          <p:cNvPr id="53224882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47964682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027304567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0622213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57129207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96268421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71991645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1045624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79362428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25894296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17062450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05649107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10152277" name="Заголовок 1"/>
          <p:cNvSpPr>
            <a:spLocks noGrp="1"/>
          </p:cNvSpPr>
          <p:nvPr>
            <p:ph type="title"/>
          </p:nvPr>
        </p:nvSpPr>
        <p:spPr bwMode="auto"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98107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01.10.2025</a:t>
            </a:fld>
            <a:endParaRPr lang="ru-RU"/>
          </a:p>
        </p:txBody>
      </p:sp>
      <p:sp>
        <p:nvSpPr>
          <p:cNvPr id="147152021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2779305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55736191" name="Заголовок 1"/>
          <p:cNvSpPr>
            <a:spLocks noGrp="1"/>
          </p:cNvSpPr>
          <p:nvPr>
            <p:ph type="title"/>
          </p:nvPr>
        </p:nvSpPr>
        <p:spPr bwMode="auto"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96146484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812519369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207763486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sp>
        <p:nvSpPr>
          <p:cNvPr id="486323503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487583249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79583215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916822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137048490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01.10.2025</a:t>
            </a:fld>
            <a:endParaRPr lang="ru-RU"/>
          </a:p>
        </p:txBody>
      </p:sp>
      <p:sp>
        <p:nvSpPr>
          <p:cNvPr id="874044141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34569734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2264644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98189696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31656998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3261876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Описание команд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0312077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Фото команды</a:t>
            </a:r>
            <a:endParaRPr/>
          </a:p>
        </p:txBody>
      </p:sp>
      <p:sp>
        <p:nvSpPr>
          <p:cNvPr id="1356200530" name="Заголовок 1"/>
          <p:cNvSpPr txBox="1"/>
          <p:nvPr userDrawn="1"/>
        </p:nvSpPr>
        <p:spPr bwMode="auto"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КОМАНДА «НАЗВАНИЕ»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698259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770014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01.10.2025</a:t>
            </a:fld>
            <a:endParaRPr lang="ru-RU"/>
          </a:p>
        </p:txBody>
      </p:sp>
      <p:sp>
        <p:nvSpPr>
          <p:cNvPr id="760923204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069941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22613298" name="Заголовок 1"/>
          <p:cNvSpPr>
            <a:spLocks noGrp="1"/>
          </p:cNvSpPr>
          <p:nvPr>
            <p:ph type="title"/>
          </p:nvPr>
        </p:nvSpPr>
        <p:spPr bwMode="auto"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96321690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893899829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77041843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26342775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037100745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4070783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34832995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4013258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5761059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66000406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39383580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75320609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81135886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78718833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765688349" name="Google Shape;2799;p94"/>
          <p:cNvCxnSpPr/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865517" name="Google Shape;2799;p94"/>
          <p:cNvCxnSpPr/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911006" name="Google Shape;2799;p94"/>
          <p:cNvCxnSpPr/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817512" name="Google Shape;2799;p94"/>
          <p:cNvCxnSpPr/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3923860" name="Заголовок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604114909" name="Дата 8"/>
          <p:cNvSpPr>
            <a:spLocks noGrp="1"/>
          </p:cNvSpPr>
          <p:nvPr>
            <p:ph type="dt" sz="half" idx="28"/>
          </p:nvPr>
        </p:nvSpPr>
        <p:spPr bwMode="auto"/>
        <p:txBody>
          <a:bodyPr/>
          <a:lstStyle/>
          <a:p>
            <a:pPr>
              <a:defRPr/>
            </a:pPr>
            <a:fld id="{9D490EE5-ED7D-46E8-8345-A78A0CB0F4A4}" type="datetime1">
              <a:rPr lang="ru-RU"/>
              <a:t>01.10.2025</a:t>
            </a:fld>
            <a:endParaRPr lang="ru-RU"/>
          </a:p>
        </p:txBody>
      </p:sp>
      <p:sp>
        <p:nvSpPr>
          <p:cNvPr id="1222054885" name="Нижний колонтитул 9"/>
          <p:cNvSpPr>
            <a:spLocks noGrp="1"/>
          </p:cNvSpPr>
          <p:nvPr>
            <p:ph type="ftr" sz="quarter" idx="2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32676779" name="Номер слайда 10"/>
          <p:cNvSpPr>
            <a:spLocks noGrp="1"/>
          </p:cNvSpPr>
          <p:nvPr>
            <p:ph type="sldNum" sz="quarter" idx="30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827846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202963001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2007897187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68706572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62776703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01.10.2025</a:t>
            </a:fld>
            <a:endParaRPr lang="ru-RU"/>
          </a:p>
        </p:txBody>
      </p:sp>
      <p:sp>
        <p:nvSpPr>
          <p:cNvPr id="1260551703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59563702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64033189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356487442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4009667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4336117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7546596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10566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01.10.2025</a:t>
            </a:fld>
            <a:endParaRPr lang="ru-RU"/>
          </a:p>
        </p:txBody>
      </p:sp>
      <p:sp>
        <p:nvSpPr>
          <p:cNvPr id="149431297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2932043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474839698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2019501832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1755075145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278167494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1880205996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159927657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15074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01.10.2025</a:t>
            </a:fld>
            <a:endParaRPr lang="ru-RU"/>
          </a:p>
        </p:txBody>
      </p:sp>
      <p:sp>
        <p:nvSpPr>
          <p:cNvPr id="46149035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68074974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3305514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88306307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01.10.2025</a:t>
            </a:fld>
            <a:endParaRPr lang="ru-RU"/>
          </a:p>
        </p:txBody>
      </p:sp>
      <p:sp>
        <p:nvSpPr>
          <p:cNvPr id="527341914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34671989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91382110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23924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49448891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31718989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01.10.2025</a:t>
            </a:fld>
            <a:endParaRPr lang="ru-RU"/>
          </a:p>
        </p:txBody>
      </p:sp>
      <p:sp>
        <p:nvSpPr>
          <p:cNvPr id="104559735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7378434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332411019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893169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39641387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71200262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4851905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352595817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01.10.2025</a:t>
            </a:fld>
            <a:endParaRPr lang="ru-RU"/>
          </a:p>
        </p:txBody>
      </p:sp>
      <p:sp>
        <p:nvSpPr>
          <p:cNvPr id="44023618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0527444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476149352" name="Заголовок 1"/>
          <p:cNvSpPr>
            <a:spLocks noGrp="1"/>
          </p:cNvSpPr>
          <p:nvPr>
            <p:ph type="title"/>
          </p:nvPr>
        </p:nvSpPr>
        <p:spPr bwMode="auto"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998820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01.10.2025</a:t>
            </a:fld>
            <a:endParaRPr lang="ru-RU"/>
          </a:p>
        </p:txBody>
      </p:sp>
      <p:sp>
        <p:nvSpPr>
          <p:cNvPr id="205660334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33750679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32020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575622656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5876452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647236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01.10.2025</a:t>
            </a:fld>
            <a:endParaRPr lang="ru-RU"/>
          </a:p>
        </p:txBody>
      </p:sp>
      <p:sp>
        <p:nvSpPr>
          <p:cNvPr id="118260639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4755094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190016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43180841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6605504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01.10.2025</a:t>
            </a:fld>
            <a:endParaRPr lang="ru-RU"/>
          </a:p>
        </p:txBody>
      </p:sp>
      <p:sp>
        <p:nvSpPr>
          <p:cNvPr id="258707101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9419878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l" defTabSz="578755" rtl="0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 rtl="0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810282" name="Заголовок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Мамины айтишники</a:t>
            </a:r>
            <a:endParaRPr/>
          </a:p>
        </p:txBody>
      </p:sp>
      <p:sp>
        <p:nvSpPr>
          <p:cNvPr id="1766649067" name="Текст 4"/>
          <p:cNvSpPr>
            <a:spLocks noGrp="1"/>
          </p:cNvSpPr>
          <p:nvPr>
            <p:ph type="body" sz="quarter" idx="12"/>
          </p:nvPr>
        </p:nvSpPr>
        <p:spPr bwMode="auto"/>
        <p:txBody>
          <a:bodyPr anchor="ctr"/>
          <a:lstStyle/>
          <a:p>
            <a:pPr indent="0">
              <a:defRPr/>
            </a:pPr>
            <a:r>
              <a:rPr lang="ru-RU"/>
              <a:t>Задание №9. Автоматизировать процесс извлечения данных из архивных образов до 1917 года от Главархива Москвы.</a:t>
            </a:r>
            <a:endParaRPr/>
          </a:p>
        </p:txBody>
      </p:sp>
      <p:sp>
        <p:nvSpPr>
          <p:cNvPr id="1610625187" name="Прямоугольник с двумя учесеченными противолежащими углами 78"/>
          <p:cNvSpPr/>
          <p:nvPr/>
        </p:nvSpPr>
        <p:spPr bwMode="auto">
          <a:xfrm>
            <a:off x="370076" y="2367704"/>
            <a:ext cx="4155235" cy="160715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835302543" name="Рисунок 19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2788" y="2500498"/>
            <a:ext cx="3205528" cy="1410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104866" name="Номер слайда 2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10</a:t>
            </a:fld>
            <a:endParaRPr lang="ru-RU"/>
          </a:p>
        </p:txBody>
      </p:sp>
      <p:sp>
        <p:nvSpPr>
          <p:cNvPr id="100403690" name="Текст 1"/>
          <p:cNvSpPr>
            <a:spLocks noGrp="1"/>
          </p:cNvSpPr>
          <p:nvPr>
            <p:ph type="body" sz="quarter" idx="37"/>
          </p:nvPr>
        </p:nvSpPr>
        <p:spPr bwMode="auto">
          <a:xfrm>
            <a:off x="1873544" y="1767997"/>
            <a:ext cx="3866856" cy="423628"/>
          </a:xfrm>
        </p:spPr>
        <p:txBody>
          <a:bodyPr/>
          <a:lstStyle/>
          <a:p>
            <a:pPr>
              <a:defRPr/>
            </a:pPr>
            <a:r>
              <a:rPr lang="ru-RU"/>
              <a:t>Точность</a:t>
            </a:r>
            <a:endParaRPr lang="ru-RU">
              <a:solidFill>
                <a:srgbClr val="F92571"/>
              </a:solidFill>
            </a:endParaRPr>
          </a:p>
        </p:txBody>
      </p:sp>
      <p:sp>
        <p:nvSpPr>
          <p:cNvPr id="479999991" name="Текст 2"/>
          <p:cNvSpPr>
            <a:spLocks noGrp="1"/>
          </p:cNvSpPr>
          <p:nvPr>
            <p:ph type="body" sz="quarter" idx="38"/>
          </p:nvPr>
        </p:nvSpPr>
        <p:spPr bwMode="auto">
          <a:xfrm>
            <a:off x="1873547" y="2335608"/>
            <a:ext cx="3866856" cy="6720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Снижение количества ошибок за счет словаря и человеческого контроля.</a:t>
            </a:r>
            <a:endParaRPr/>
          </a:p>
        </p:txBody>
      </p:sp>
      <p:sp>
        <p:nvSpPr>
          <p:cNvPr id="1075575995" name="Текст 3"/>
          <p:cNvSpPr>
            <a:spLocks noGrp="1"/>
          </p:cNvSpPr>
          <p:nvPr>
            <p:ph type="body" sz="quarter" idx="39"/>
          </p:nvPr>
        </p:nvSpPr>
        <p:spPr bwMode="auto">
          <a:xfrm>
            <a:off x="1854188" y="3371981"/>
            <a:ext cx="3866856" cy="403756"/>
          </a:xfrm>
        </p:spPr>
        <p:txBody>
          <a:bodyPr/>
          <a:lstStyle/>
          <a:p>
            <a:pPr>
              <a:defRPr/>
            </a:pPr>
            <a:r>
              <a:rPr lang="ru-RU"/>
              <a:t>Скорость</a:t>
            </a:r>
            <a:endParaRPr lang="ru-RU">
              <a:solidFill>
                <a:srgbClr val="F92571"/>
              </a:solidFill>
            </a:endParaRPr>
          </a:p>
        </p:txBody>
      </p:sp>
      <p:sp>
        <p:nvSpPr>
          <p:cNvPr id="966851751" name="Текст 4"/>
          <p:cNvSpPr>
            <a:spLocks noGrp="1"/>
          </p:cNvSpPr>
          <p:nvPr>
            <p:ph type="body" sz="quarter" idx="40"/>
          </p:nvPr>
        </p:nvSpPr>
        <p:spPr bwMode="auto">
          <a:xfrm>
            <a:off x="1854188" y="3919720"/>
            <a:ext cx="3866856" cy="672075"/>
          </a:xfrm>
        </p:spPr>
        <p:txBody>
          <a:bodyPr/>
          <a:lstStyle/>
          <a:p>
            <a:pPr>
              <a:defRPr/>
            </a:pPr>
            <a:r>
              <a:rPr lang="ru-RU"/>
              <a:t>В 3-5 раз быстрее полностью ручного набора</a:t>
            </a:r>
            <a:endParaRPr/>
          </a:p>
        </p:txBody>
      </p:sp>
      <p:sp>
        <p:nvSpPr>
          <p:cNvPr id="419215984" name="Текст 7"/>
          <p:cNvSpPr>
            <a:spLocks noGrp="1"/>
          </p:cNvSpPr>
          <p:nvPr>
            <p:ph type="body" sz="quarter" idx="43"/>
          </p:nvPr>
        </p:nvSpPr>
        <p:spPr bwMode="auto">
          <a:xfrm>
            <a:off x="7546651" y="1767997"/>
            <a:ext cx="3866856" cy="423628"/>
          </a:xfrm>
        </p:spPr>
        <p:txBody>
          <a:bodyPr/>
          <a:lstStyle/>
          <a:p>
            <a:pPr>
              <a:defRPr/>
            </a:pPr>
            <a:r>
              <a:rPr lang="ru-RU"/>
              <a:t>Удобство</a:t>
            </a:r>
            <a:endParaRPr lang="ru-RU">
              <a:solidFill>
                <a:srgbClr val="F92571"/>
              </a:solidFill>
            </a:endParaRPr>
          </a:p>
        </p:txBody>
      </p:sp>
      <p:sp>
        <p:nvSpPr>
          <p:cNvPr id="402933746" name="Текст 8"/>
          <p:cNvSpPr>
            <a:spLocks noGrp="1"/>
          </p:cNvSpPr>
          <p:nvPr>
            <p:ph type="body" sz="quarter" idx="44"/>
          </p:nvPr>
        </p:nvSpPr>
        <p:spPr bwMode="auto">
          <a:xfrm>
            <a:off x="7546654" y="2335608"/>
            <a:ext cx="3866856" cy="6720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Весь процесс — от скана до готового документа — в одном окне браузера</a:t>
            </a:r>
            <a:endParaRPr/>
          </a:p>
        </p:txBody>
      </p:sp>
      <p:sp>
        <p:nvSpPr>
          <p:cNvPr id="1704887356" name="Текст 9"/>
          <p:cNvSpPr>
            <a:spLocks noGrp="1"/>
          </p:cNvSpPr>
          <p:nvPr>
            <p:ph type="body" sz="quarter" idx="45"/>
          </p:nvPr>
        </p:nvSpPr>
        <p:spPr bwMode="auto">
          <a:xfrm>
            <a:off x="7527295" y="3371981"/>
            <a:ext cx="3866856" cy="403756"/>
          </a:xfrm>
        </p:spPr>
        <p:txBody>
          <a:bodyPr/>
          <a:lstStyle/>
          <a:p>
            <a:pPr>
              <a:defRPr/>
            </a:pPr>
            <a:r>
              <a:rPr lang="ru-RU"/>
              <a:t>Доступность</a:t>
            </a:r>
            <a:endParaRPr lang="ru-RU">
              <a:solidFill>
                <a:srgbClr val="F92571"/>
              </a:solidFill>
            </a:endParaRPr>
          </a:p>
        </p:txBody>
      </p:sp>
      <p:sp>
        <p:nvSpPr>
          <p:cNvPr id="1586962116" name="Текст 10"/>
          <p:cNvSpPr>
            <a:spLocks noGrp="1"/>
          </p:cNvSpPr>
          <p:nvPr>
            <p:ph type="body" sz="quarter" idx="46"/>
          </p:nvPr>
        </p:nvSpPr>
        <p:spPr bwMode="auto">
          <a:xfrm>
            <a:off x="7527295" y="3919720"/>
            <a:ext cx="3866856" cy="672075"/>
          </a:xfrm>
        </p:spPr>
        <p:txBody>
          <a:bodyPr/>
          <a:lstStyle/>
          <a:p>
            <a:pPr>
              <a:defRPr/>
            </a:pPr>
            <a:r>
              <a:rPr lang="ru-RU"/>
              <a:t>Не требует установки сложного ПО, работает через браузер</a:t>
            </a:r>
            <a:endParaRPr/>
          </a:p>
        </p:txBody>
      </p:sp>
      <p:sp>
        <p:nvSpPr>
          <p:cNvPr id="1412887405" name="Заголовок 13"/>
          <p:cNvSpPr>
            <a:spLocks noGrp="1"/>
          </p:cNvSpPr>
          <p:nvPr>
            <p:ph type="title"/>
          </p:nvPr>
        </p:nvSpPr>
        <p:spPr bwMode="auto">
          <a:xfrm>
            <a:off x="357650" y="421226"/>
            <a:ext cx="9862734" cy="376138"/>
          </a:xfrm>
        </p:spPr>
        <p:txBody>
          <a:bodyPr/>
          <a:lstStyle/>
          <a:p>
            <a:pPr>
              <a:defRPr/>
            </a:pPr>
            <a:r>
              <a:rPr lang="ru-RU"/>
              <a:t>Ключевые преимущества</a:t>
            </a:r>
            <a:endParaRPr/>
          </a:p>
        </p:txBody>
      </p:sp>
      <p:sp>
        <p:nvSpPr>
          <p:cNvPr id="1359630711" name="Текст 14"/>
          <p:cNvSpPr>
            <a:spLocks noGrp="1"/>
          </p:cNvSpPr>
          <p:nvPr>
            <p:ph type="body" sz="quarter" idx="49"/>
          </p:nvPr>
        </p:nvSpPr>
        <p:spPr bwMode="auto">
          <a:xfrm>
            <a:off x="778496" y="1733271"/>
            <a:ext cx="771003" cy="42362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51356628" name="Текст 15"/>
          <p:cNvSpPr>
            <a:spLocks noGrp="1"/>
          </p:cNvSpPr>
          <p:nvPr>
            <p:ph type="body" sz="quarter" idx="50"/>
          </p:nvPr>
        </p:nvSpPr>
        <p:spPr bwMode="auto">
          <a:xfrm>
            <a:off x="759140" y="3337256"/>
            <a:ext cx="771003" cy="403756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96424880" name="Текст 16"/>
          <p:cNvSpPr>
            <a:spLocks noGrp="1"/>
          </p:cNvSpPr>
          <p:nvPr>
            <p:ph type="body" sz="quarter" idx="51"/>
          </p:nvPr>
        </p:nvSpPr>
        <p:spPr bwMode="auto">
          <a:xfrm>
            <a:off x="6432246" y="1730869"/>
            <a:ext cx="771003" cy="403913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65270874" name="Текст 17"/>
          <p:cNvSpPr>
            <a:spLocks noGrp="1"/>
          </p:cNvSpPr>
          <p:nvPr>
            <p:ph type="body" sz="quarter" idx="52"/>
          </p:nvPr>
        </p:nvSpPr>
        <p:spPr bwMode="auto">
          <a:xfrm>
            <a:off x="6432245" y="3317384"/>
            <a:ext cx="771003" cy="42362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309469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11</a:t>
            </a:fld>
            <a:endParaRPr lang="ru-RU"/>
          </a:p>
        </p:txBody>
      </p:sp>
      <p:sp>
        <p:nvSpPr>
          <p:cNvPr id="9781772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какими вызовами мы столкнулись</a:t>
            </a:r>
            <a:endParaRPr lang="ru-RU">
              <a:latin typeface="+mn-lt"/>
            </a:endParaRPr>
          </a:p>
        </p:txBody>
      </p:sp>
      <p:sp>
        <p:nvSpPr>
          <p:cNvPr id="6598082" name="Текст 2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У нас возникли проблемы с обеспечением бесперебойной связи между браузерным интерфейсом и Python-сервером. Для решения мы использовали современный фреймворк </a:t>
            </a:r>
            <a:r>
              <a:rPr lang="en-US"/>
              <a:t>FastAPI</a:t>
            </a:r>
            <a:r>
              <a:rPr lang="ru-RU"/>
              <a:t>. Он отлично работает с асинхронными запросами</a:t>
            </a:r>
            <a:endParaRPr/>
          </a:p>
        </p:txBody>
      </p:sp>
      <p:sp>
        <p:nvSpPr>
          <p:cNvPr id="870406995" name="Текст 3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Большой проблемой стал "Мусорный" вывод </a:t>
            </a:r>
            <a:r>
              <a:rPr lang="en-US"/>
              <a:t>OCR</a:t>
            </a:r>
            <a:r>
              <a:rPr lang="ru-RU"/>
              <a:t>. В качестве решения мы разработали функцию clean_recognized_text() для постобработки и фильтрации текста.</a:t>
            </a:r>
            <a:endParaRPr/>
          </a:p>
        </p:txBody>
      </p:sp>
      <p:pic>
        <p:nvPicPr>
          <p:cNvPr id="104522626" name="Рисунок 56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32" b="231"/>
          <a:stretch/>
        </p:blipFill>
        <p:spPr bwMode="auto">
          <a:prstGeom prst="rect">
            <a:avLst/>
          </a:prstGeom>
        </p:spPr>
      </p:pic>
      <p:pic>
        <p:nvPicPr>
          <p:cNvPr id="68382684" name="Рисунок 62"/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39" b="39"/>
          <a:stretch/>
        </p:blipFill>
        <p:spPr bwMode="auto"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316757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Планы по развитию решения</a:t>
            </a:r>
            <a:endParaRPr lang="ru-RU">
              <a:latin typeface="+mn-lt"/>
            </a:endParaRPr>
          </a:p>
        </p:txBody>
      </p:sp>
      <p:sp>
        <p:nvSpPr>
          <p:cNvPr id="389912351" name="Текст 3"/>
          <p:cNvSpPr>
            <a:spLocks noGrp="1"/>
          </p:cNvSpPr>
          <p:nvPr>
            <p:ph type="body" sz="quarter" idx="14"/>
          </p:nvPr>
        </p:nvSpPr>
        <p:spPr bwMode="auto">
          <a:xfrm>
            <a:off x="1375794" y="2130803"/>
            <a:ext cx="3724711" cy="29986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Мы сосредоточимся на постепенном улучшении ключевых характеристик системы — точности распознавания и скорости работы. Наша цель — сделать решение максимально эффективным для повседневных задач архивов, последовательно устраняя текущие ограничения и добавляя функциональность.</a:t>
            </a:r>
            <a:endParaRPr/>
          </a:p>
        </p:txBody>
      </p:sp>
      <p:sp>
        <p:nvSpPr>
          <p:cNvPr id="1933408062" name="Текст 4"/>
          <p:cNvSpPr>
            <a:spLocks noGrp="1"/>
          </p:cNvSpPr>
          <p:nvPr>
            <p:ph type="body" sz="quarter" idx="15"/>
          </p:nvPr>
        </p:nvSpPr>
        <p:spPr bwMode="auto"/>
        <p:txBody>
          <a:bodyPr>
            <a:normAutofit fontScale="92500"/>
          </a:bodyPr>
          <a:lstStyle/>
          <a:p>
            <a:pPr>
              <a:defRPr/>
            </a:pPr>
            <a:r>
              <a:rPr lang="ru-RU" b="1"/>
              <a:t>Расширение специализированного словаря</a:t>
            </a:r>
            <a:r>
              <a:rPr lang="ru-RU"/>
              <a:t> — добавление терминов из конкретных исторических периодов и регионов России</a:t>
            </a:r>
            <a:endParaRPr/>
          </a:p>
        </p:txBody>
      </p:sp>
      <p:sp>
        <p:nvSpPr>
          <p:cNvPr id="517597859" name="Текст 5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Оптимизация алгоритмов OCR</a:t>
            </a:r>
            <a:r>
              <a:rPr lang="ru-RU"/>
              <a:t> — тонкая настройка параметров Tesseract под особенности дореволюционных шрифтов</a:t>
            </a:r>
            <a:endParaRPr/>
          </a:p>
        </p:txBody>
      </p:sp>
      <p:sp>
        <p:nvSpPr>
          <p:cNvPr id="250618796" name="Текст 6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Ускорение обработки</a:t>
            </a:r>
            <a:r>
              <a:rPr lang="ru-RU"/>
              <a:t> — кэширование результатов и параллельная обработка нескольких страниц</a:t>
            </a:r>
            <a:endParaRPr/>
          </a:p>
        </p:txBody>
      </p:sp>
      <p:sp>
        <p:nvSpPr>
          <p:cNvPr id="129247076" name="Текст 7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Улучшение интерфейса</a:t>
            </a:r>
            <a:r>
              <a:rPr lang="ru-RU"/>
              <a:t> — добавление горячих клавиш и шаблонов правок для ускорения верификации</a:t>
            </a:r>
            <a:endParaRPr/>
          </a:p>
        </p:txBody>
      </p:sp>
      <p:sp>
        <p:nvSpPr>
          <p:cNvPr id="1088535859" name="Текст 8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Расширение форматов</a:t>
            </a:r>
            <a:r>
              <a:rPr lang="ru-RU"/>
              <a:t> — поддержка дополнительных выходных форматов (PDF, TXT) помимо DOCX</a:t>
            </a:r>
            <a:endParaRPr/>
          </a:p>
        </p:txBody>
      </p:sp>
      <p:sp>
        <p:nvSpPr>
          <p:cNvPr id="28648688" name="Номер слайда 9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633200" y="6356350"/>
            <a:ext cx="558800" cy="365125"/>
          </a:xfrm>
        </p:spPr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12</a:t>
            </a:fld>
            <a:endParaRPr lang="ru-RU"/>
          </a:p>
        </p:txBody>
      </p:sp>
      <p:sp>
        <p:nvSpPr>
          <p:cNvPr id="1759536720" name="Треугольник 11"/>
          <p:cNvSpPr/>
          <p:nvPr/>
        </p:nvSpPr>
        <p:spPr bwMode="auto">
          <a:xfrm rot="5400000">
            <a:off x="6247625" y="1579967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9665452" name="Треугольник 12"/>
          <p:cNvSpPr/>
          <p:nvPr/>
        </p:nvSpPr>
        <p:spPr bwMode="auto">
          <a:xfrm rot="5400000">
            <a:off x="6247624" y="2398820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78388791" name="Треугольник 19"/>
          <p:cNvSpPr/>
          <p:nvPr/>
        </p:nvSpPr>
        <p:spPr bwMode="auto">
          <a:xfrm rot="5400000">
            <a:off x="6247624" y="3217673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4017984" name="Треугольник 20"/>
          <p:cNvSpPr/>
          <p:nvPr/>
        </p:nvSpPr>
        <p:spPr bwMode="auto">
          <a:xfrm rot="5400000">
            <a:off x="6247624" y="4049738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3769864" name="Треугольник 21"/>
          <p:cNvSpPr/>
          <p:nvPr/>
        </p:nvSpPr>
        <p:spPr bwMode="auto">
          <a:xfrm rot="5400000">
            <a:off x="6247624" y="4906748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526615" name="Прямоугольник с двумя учесеченными противолежащими углами 3"/>
          <p:cNvSpPr/>
          <p:nvPr/>
        </p:nvSpPr>
        <p:spPr bwMode="auto">
          <a:xfrm>
            <a:off x="334962" y="1825292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52361365" name="Текст 8"/>
          <p:cNvSpPr txBox="1"/>
          <p:nvPr/>
        </p:nvSpPr>
        <p:spPr bwMode="auto">
          <a:xfrm>
            <a:off x="1194901" y="2427801"/>
            <a:ext cx="3717046" cy="51602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1400"/>
              <a:t>Автоматизировать процесс извлечения данных из архивных образов</a:t>
            </a:r>
            <a:endParaRPr/>
          </a:p>
        </p:txBody>
      </p:sp>
      <p:sp>
        <p:nvSpPr>
          <p:cNvPr id="1505232032" name="Текст 8"/>
          <p:cNvSpPr txBox="1"/>
          <p:nvPr/>
        </p:nvSpPr>
        <p:spPr bwMode="auto">
          <a:xfrm>
            <a:off x="1558339" y="202249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Наименование задачи:</a:t>
            </a:r>
            <a:endParaRPr/>
          </a:p>
        </p:txBody>
      </p:sp>
      <p:sp>
        <p:nvSpPr>
          <p:cNvPr id="1013303809" name="Прямоугольник с двумя учесеченными противолежащими углами 6"/>
          <p:cNvSpPr/>
          <p:nvPr/>
        </p:nvSpPr>
        <p:spPr bwMode="auto">
          <a:xfrm>
            <a:off x="371214" y="3362587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872674706" name="Текст 8"/>
          <p:cNvSpPr txBox="1"/>
          <p:nvPr/>
        </p:nvSpPr>
        <p:spPr bwMode="auto">
          <a:xfrm>
            <a:off x="580641" y="3976453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  <a:defRPr/>
            </a:pPr>
            <a:r>
              <a:rPr lang="ru-RU"/>
              <a:t>Веб-сервис для автоматизации обработки архивных документов. Сочетает Tesseract OCR со специализированным словарем и интуитивным интерфейсом верификации. Уникальность — гибридный подход "AI + эксперт«.</a:t>
            </a:r>
            <a:endParaRPr/>
          </a:p>
        </p:txBody>
      </p:sp>
      <p:sp>
        <p:nvSpPr>
          <p:cNvPr id="858446514" name="Текст 8"/>
          <p:cNvSpPr txBox="1"/>
          <p:nvPr/>
        </p:nvSpPr>
        <p:spPr bwMode="auto">
          <a:xfrm>
            <a:off x="1558339" y="3571147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Описание решения:</a:t>
            </a:r>
            <a:endParaRPr/>
          </a:p>
        </p:txBody>
      </p:sp>
      <p:sp>
        <p:nvSpPr>
          <p:cNvPr id="1593840981" name="Прямоугольник с двумя учесеченными противолежащими углами 9"/>
          <p:cNvSpPr/>
          <p:nvPr/>
        </p:nvSpPr>
        <p:spPr bwMode="auto"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180695933" name="Текст 8"/>
          <p:cNvSpPr txBox="1"/>
          <p:nvPr/>
        </p:nvSpPr>
        <p:spPr bwMode="auto"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/>
              <a:t>Наша долгосрочная цель — превратить текущий прототип в полноценную экосистему для работы с историческими документами.</a:t>
            </a:r>
            <a:endParaRPr/>
          </a:p>
        </p:txBody>
      </p:sp>
      <p:sp>
        <p:nvSpPr>
          <p:cNvPr id="1392617676" name="Текст 8"/>
          <p:cNvSpPr txBox="1"/>
          <p:nvPr/>
        </p:nvSpPr>
        <p:spPr bwMode="auto"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>
                <a:solidFill>
                  <a:schemeClr val="accent2"/>
                </a:solidFill>
              </a:rPr>
            </a:br>
            <a:r>
              <a:rPr lang="ru-RU" b="1">
                <a:solidFill>
                  <a:schemeClr val="accent2"/>
                </a:solidFill>
              </a:rPr>
              <a:t>или развивать ваше решение:</a:t>
            </a:r>
            <a:endParaRPr/>
          </a:p>
        </p:txBody>
      </p:sp>
      <p:sp>
        <p:nvSpPr>
          <p:cNvPr id="136791555" name="Прямоугольник с двумя учесеченными противолежащими углами 12"/>
          <p:cNvSpPr/>
          <p:nvPr/>
        </p:nvSpPr>
        <p:spPr bwMode="auto">
          <a:xfrm>
            <a:off x="6163496" y="1662195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324204748" name="Текст 8"/>
          <p:cNvSpPr txBox="1"/>
          <p:nvPr/>
        </p:nvSpPr>
        <p:spPr bwMode="auto">
          <a:xfrm>
            <a:off x="6494836" y="2130011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Город Иркутск</a:t>
            </a:r>
            <a:endParaRPr/>
          </a:p>
          <a:p>
            <a:pPr>
              <a:defRPr/>
            </a:pPr>
            <a:r>
              <a:rPr lang="ru-RU"/>
              <a:t>Количество человек - 3</a:t>
            </a:r>
            <a:endParaRPr/>
          </a:p>
          <a:p>
            <a:pPr>
              <a:defRPr/>
            </a:pPr>
            <a:r>
              <a:rPr lang="ru-RU"/>
              <a:t>Капитан команды Тигров Платон</a:t>
            </a:r>
            <a:endParaRPr/>
          </a:p>
        </p:txBody>
      </p:sp>
      <p:sp>
        <p:nvSpPr>
          <p:cNvPr id="978364340" name="Текст 8"/>
          <p:cNvSpPr txBox="1"/>
          <p:nvPr/>
        </p:nvSpPr>
        <p:spPr bwMode="auto">
          <a:xfrm>
            <a:off x="7350621" y="1813552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О команде</a:t>
            </a:r>
            <a:endParaRPr/>
          </a:p>
        </p:txBody>
      </p:sp>
      <p:pic>
        <p:nvPicPr>
          <p:cNvPr id="833852960" name="Рисунок 8338529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4962" y="343470"/>
            <a:ext cx="4190623" cy="566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5105993" name="Номер слайда 17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3</a:t>
            </a:fld>
            <a:endParaRPr lang="ru-RU"/>
          </a:p>
        </p:txBody>
      </p:sp>
      <p:sp>
        <p:nvSpPr>
          <p:cNvPr id="1658028423" name="Заголовок 6"/>
          <p:cNvSpPr>
            <a:spLocks noGrp="1"/>
          </p:cNvSpPr>
          <p:nvPr>
            <p:ph type="title"/>
          </p:nvPr>
        </p:nvSpPr>
        <p:spPr bwMode="auto">
          <a:xfrm>
            <a:off x="371214" y="449787"/>
            <a:ext cx="9862734" cy="376138"/>
          </a:xfrm>
        </p:spPr>
        <p:txBody>
          <a:bodyPr/>
          <a:lstStyle/>
          <a:p>
            <a:pPr>
              <a:defRPr/>
            </a:pPr>
            <a:r>
              <a:rPr lang="ru-RU"/>
              <a:t>Команда </a:t>
            </a:r>
            <a:r>
              <a:rPr lang="en-US"/>
              <a:t>“</a:t>
            </a:r>
            <a:r>
              <a:rPr lang="ru-RU"/>
              <a:t>Мамины айтишники</a:t>
            </a:r>
            <a:r>
              <a:rPr lang="en-US"/>
              <a:t>”</a:t>
            </a:r>
            <a:endParaRPr lang="ru-RU">
              <a:latin typeface="+mn-lt"/>
            </a:endParaRPr>
          </a:p>
        </p:txBody>
      </p:sp>
      <p:sp>
        <p:nvSpPr>
          <p:cNvPr id="253858291" name="Прямоугольник с двумя учесеченными противолежащими углами 34"/>
          <p:cNvSpPr/>
          <p:nvPr/>
        </p:nvSpPr>
        <p:spPr bwMode="auto"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977255237" name="Текст 8"/>
          <p:cNvSpPr>
            <a:spLocks noGrp="1"/>
          </p:cNvSpPr>
          <p:nvPr>
            <p:ph type="body" sz="quarter" idx="27"/>
          </p:nvPr>
        </p:nvSpPr>
        <p:spPr bwMode="auto">
          <a:xfrm>
            <a:off x="840512" y="1708396"/>
            <a:ext cx="4425822" cy="164367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 algn="ctr">
              <a:buNone/>
              <a:defRPr/>
            </a:pPr>
            <a:r>
              <a:rPr lang="ru-RU"/>
              <a:t>Впервые мы встретились в стенах Иркутского ВУЗа и почти сразу нашли общий язык. Уже несколько лет мы вместе решаем задания наших преподавателей, помогаем друг-другу разобраться в сложных темах и вместе проводим досуг. В этом году нам захотелось вывести командное взаимодействие на новый уровень и </a:t>
            </a:r>
            <a:r>
              <a:t>проверить себя на прочнось.</a:t>
            </a:r>
          </a:p>
        </p:txBody>
      </p:sp>
      <p:sp>
        <p:nvSpPr>
          <p:cNvPr id="149298432" name="Текст 8"/>
          <p:cNvSpPr txBox="1"/>
          <p:nvPr/>
        </p:nvSpPr>
        <p:spPr bwMode="auto"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Краткая история команды:</a:t>
            </a:r>
            <a:endParaRPr/>
          </a:p>
        </p:txBody>
      </p:sp>
      <p:sp>
        <p:nvSpPr>
          <p:cNvPr id="519737622" name="Прямоугольник с двумя учесеченными противолежащими углами 38"/>
          <p:cNvSpPr/>
          <p:nvPr/>
        </p:nvSpPr>
        <p:spPr bwMode="auto"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330272367" name="Текст 8"/>
          <p:cNvSpPr txBox="1"/>
          <p:nvPr/>
        </p:nvSpPr>
        <p:spPr bwMode="auto">
          <a:xfrm>
            <a:off x="1456950" y="4743819"/>
            <a:ext cx="9314350" cy="1300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sz="1400" b="0" i="0" u="none" spc="11">
                <a:solidFill>
                  <a:schemeClr val="bg1"/>
                </a:solidFill>
                <a:latin typeface="Arial"/>
                <a:ea typeface="Arial"/>
                <a:cs typeface="Arial"/>
              </a:rPr>
              <a:t>В процессе участия в хакатоне команда столкнулась с рядом технических и организационных вызовов, которые требовали быстрой адаптации и совместной работы. Наиболее сложными оказались задачи по интеграции технологий взаимодействия и управления различных сервисов. Важным моментом стало умение оперативно принимать решения и эффективно коммуницировать внутри команды, что помогло преодолеть возникающие трудности. Командная поддержка стала ключевым фактором, влияющими на успех и получение новых знаний во время участия.</a:t>
            </a:r>
            <a:endParaRPr lang="en-US"/>
          </a:p>
        </p:txBody>
      </p:sp>
      <p:sp>
        <p:nvSpPr>
          <p:cNvPr id="309881535" name="Текст 8"/>
          <p:cNvSpPr txBox="1"/>
          <p:nvPr/>
        </p:nvSpPr>
        <p:spPr bwMode="auto"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С какими основными сложностями и вызовами </a:t>
            </a:r>
            <a:endParaRPr/>
          </a:p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мы столкнулись и как их преодолели?</a:t>
            </a:r>
            <a:endParaRPr/>
          </a:p>
        </p:txBody>
      </p:sp>
      <p:sp>
        <p:nvSpPr>
          <p:cNvPr id="1203179278" name="Прямоугольник с двумя учесеченными противолежащими углами 41"/>
          <p:cNvSpPr/>
          <p:nvPr/>
        </p:nvSpPr>
        <p:spPr bwMode="auto"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682955299" name="Текст 8"/>
          <p:cNvSpPr txBox="1"/>
          <p:nvPr/>
        </p:nvSpPr>
        <p:spPr bwMode="auto">
          <a:xfrm>
            <a:off x="6273292" y="1814236"/>
            <a:ext cx="5267918" cy="1656846"/>
          </a:xfrm>
          <a:prstGeom prst="rect">
            <a:avLst/>
          </a:prstGeom>
          <a:ln>
            <a:noFill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/>
              <a:t>Когда мы решили подать заявку на участи в хакатоне, долго не могли придумать, какую тему нам выбрать, долго думали, пока случайно не наткнулись на задание номер 9. Это задание сразу заинтересовало нас тем, что каждый член команды в процессе решения смог бы проявить свои навыки на все 100%, а содержание темы стало дополнительным пунктом, повлиявшим на наш выбор.</a:t>
            </a:r>
            <a:endParaRPr/>
          </a:p>
        </p:txBody>
      </p:sp>
      <p:sp>
        <p:nvSpPr>
          <p:cNvPr id="1244099893" name="Текст 8"/>
          <p:cNvSpPr txBox="1"/>
          <p:nvPr/>
        </p:nvSpPr>
        <p:spPr bwMode="auto"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Почему мы выбрали именно эту задачу из предложенных на хакатоне?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833094" name="Прямоугольник с двумя учесеченными противолежащими углами 18"/>
          <p:cNvSpPr/>
          <p:nvPr/>
        </p:nvSpPr>
        <p:spPr bwMode="auto">
          <a:xfrm>
            <a:off x="1681904" y="351003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Платон Тигров</a:t>
            </a:r>
            <a:endParaRPr/>
          </a:p>
        </p:txBody>
      </p:sp>
      <p:sp>
        <p:nvSpPr>
          <p:cNvPr id="434283663" name="Прямоугольник с двумя учесеченными противолежащими углами 19"/>
          <p:cNvSpPr/>
          <p:nvPr/>
        </p:nvSpPr>
        <p:spPr bwMode="auto">
          <a:xfrm>
            <a:off x="4967848" y="351003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Виктор Петренка</a:t>
            </a:r>
            <a:endParaRPr/>
          </a:p>
        </p:txBody>
      </p:sp>
      <p:sp>
        <p:nvSpPr>
          <p:cNvPr id="728233036" name="Прямоугольник с двумя учесеченными противолежащими углами 20"/>
          <p:cNvSpPr/>
          <p:nvPr/>
        </p:nvSpPr>
        <p:spPr bwMode="auto">
          <a:xfrm>
            <a:off x="8253793" y="351003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Юрий Митюков</a:t>
            </a:r>
            <a:endParaRPr/>
          </a:p>
        </p:txBody>
      </p:sp>
      <p:sp>
        <p:nvSpPr>
          <p:cNvPr id="2019107141" name="Прямоугольник с одним усеченным углом 11"/>
          <p:cNvSpPr/>
          <p:nvPr/>
        </p:nvSpPr>
        <p:spPr bwMode="auto">
          <a:xfrm>
            <a:off x="8253793" y="1380833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142909464" name="Прямоугольник с одним усеченным углом 7"/>
          <p:cNvSpPr/>
          <p:nvPr/>
        </p:nvSpPr>
        <p:spPr bwMode="auto">
          <a:xfrm>
            <a:off x="1681904" y="1380833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70363728" name="Прямоугольник с одним усеченным углом 9"/>
          <p:cNvSpPr/>
          <p:nvPr/>
        </p:nvSpPr>
        <p:spPr bwMode="auto">
          <a:xfrm>
            <a:off x="4967848" y="1380833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917977830" name="Номер слайда 17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4</a:t>
            </a:fld>
            <a:endParaRPr lang="ru-RU"/>
          </a:p>
        </p:txBody>
      </p:sp>
      <p:pic>
        <p:nvPicPr>
          <p:cNvPr id="390131384" name="Рисунок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9188" t="10704" r="8885" b="12587"/>
          <a:stretch/>
        </p:blipFill>
        <p:spPr bwMode="auto">
          <a:xfrm>
            <a:off x="8459595" y="1644337"/>
            <a:ext cx="1536171" cy="1365905"/>
          </a:xfrm>
          <a:prstGeom prst="rect">
            <a:avLst/>
          </a:prstGeom>
        </p:spPr>
      </p:pic>
      <p:sp>
        <p:nvSpPr>
          <p:cNvPr id="387371527" name="Заголовок 6"/>
          <p:cNvSpPr>
            <a:spLocks noGrp="1"/>
          </p:cNvSpPr>
          <p:nvPr>
            <p:ph type="title"/>
          </p:nvPr>
        </p:nvSpPr>
        <p:spPr bwMode="auto">
          <a:xfrm>
            <a:off x="371214" y="449787"/>
            <a:ext cx="9862734" cy="376138"/>
          </a:xfrm>
        </p:spPr>
        <p:txBody>
          <a:bodyPr/>
          <a:lstStyle/>
          <a:p>
            <a:pPr>
              <a:defRPr/>
            </a:pPr>
            <a:r>
              <a:rPr lang="ru-RU">
                <a:latin typeface="+mn-lt"/>
              </a:rPr>
              <a:t>Команда </a:t>
            </a:r>
            <a:r>
              <a:rPr lang="en-US">
                <a:latin typeface="+mn-lt"/>
              </a:rPr>
              <a:t>“</a:t>
            </a:r>
            <a:r>
              <a:rPr lang="ru-RU">
                <a:latin typeface="+mn-lt"/>
              </a:rPr>
              <a:t>Мамины айтишники</a:t>
            </a:r>
            <a:r>
              <a:rPr lang="en-US">
                <a:latin typeface="+mn-lt"/>
              </a:rPr>
              <a:t>”</a:t>
            </a:r>
            <a:endParaRPr lang="ru-RU">
              <a:latin typeface="+mn-lt"/>
            </a:endParaRPr>
          </a:p>
        </p:txBody>
      </p:sp>
      <p:sp>
        <p:nvSpPr>
          <p:cNvPr id="1767235386" name="Текст 8"/>
          <p:cNvSpPr>
            <a:spLocks noGrp="1"/>
          </p:cNvSpPr>
          <p:nvPr>
            <p:ph type="body" sz="quarter" idx="27"/>
          </p:nvPr>
        </p:nvSpPr>
        <p:spPr bwMode="auto">
          <a:xfrm>
            <a:off x="1750190" y="4312552"/>
            <a:ext cx="1843581" cy="12259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Капитан, аналитика</a:t>
            </a:r>
            <a:endParaRPr/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</a:rPr>
              <a:t>@lAxxelbl</a:t>
            </a:r>
            <a:endParaRPr/>
          </a:p>
          <a:p>
            <a:pPr>
              <a:defRPr/>
            </a:pPr>
            <a:r>
              <a:rPr lang="ru-RU"/>
              <a:t>+7 952 639 0244</a:t>
            </a:r>
            <a:endParaRPr/>
          </a:p>
        </p:txBody>
      </p:sp>
      <p:sp>
        <p:nvSpPr>
          <p:cNvPr id="1121895904" name="Текст 10"/>
          <p:cNvSpPr>
            <a:spLocks noGrp="1"/>
          </p:cNvSpPr>
          <p:nvPr>
            <p:ph type="body" sz="quarter" idx="33"/>
          </p:nvPr>
        </p:nvSpPr>
        <p:spPr bwMode="auto">
          <a:xfrm>
            <a:off x="5044822" y="4312552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en-US"/>
              <a:t>frontend, UX/UI</a:t>
            </a:r>
            <a:endParaRPr lang="ru-RU"/>
          </a:p>
          <a:p>
            <a:pPr>
              <a:defRPr/>
            </a:pPr>
            <a:r>
              <a:rPr lang="en-US"/>
              <a:t>@xliencee</a:t>
            </a:r>
            <a:endParaRPr lang="ru-RU"/>
          </a:p>
          <a:p>
            <a:pPr>
              <a:defRPr/>
            </a:pPr>
            <a:r>
              <a:rPr lang="ru-RU"/>
              <a:t>+7 914 014 4488</a:t>
            </a:r>
            <a:endParaRPr/>
          </a:p>
        </p:txBody>
      </p:sp>
      <p:sp>
        <p:nvSpPr>
          <p:cNvPr id="786715974" name="Текст 12"/>
          <p:cNvSpPr>
            <a:spLocks noGrp="1"/>
          </p:cNvSpPr>
          <p:nvPr>
            <p:ph type="body" sz="quarter" idx="35"/>
          </p:nvPr>
        </p:nvSpPr>
        <p:spPr bwMode="auto">
          <a:xfrm>
            <a:off x="8305891" y="4312552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en-US"/>
              <a:t>Backend</a:t>
            </a:r>
            <a:endParaRPr lang="ru-RU"/>
          </a:p>
          <a:p>
            <a:pPr>
              <a:defRPr/>
            </a:pPr>
            <a:r>
              <a:rPr lang="en-US"/>
              <a:t>@urami0</a:t>
            </a:r>
            <a:endParaRPr lang="ru-RU"/>
          </a:p>
          <a:p>
            <a:pPr>
              <a:defRPr/>
            </a:pPr>
            <a:r>
              <a:rPr lang="ru-RU"/>
              <a:t>+7 950 106 2217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84357704" name="Рисунок 8435770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257174" y="1644336"/>
            <a:ext cx="1401501" cy="1401501"/>
          </a:xfrm>
          <a:prstGeom prst="rect">
            <a:avLst/>
          </a:prstGeom>
        </p:spPr>
      </p:pic>
      <p:pic>
        <p:nvPicPr>
          <p:cNvPr id="2041184255" name="Рисунок 204118425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1883" y="1767664"/>
            <a:ext cx="1740194" cy="1279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300715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5</a:t>
            </a:fld>
            <a:endParaRPr lang="ru-RU"/>
          </a:p>
        </p:txBody>
      </p:sp>
      <p:sp>
        <p:nvSpPr>
          <p:cNvPr id="209975039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0"/>
              <a:t>Интерфейс решения</a:t>
            </a:r>
            <a:endParaRPr lang="ru-RU">
              <a:latin typeface="+mn-lt"/>
            </a:endParaRPr>
          </a:p>
        </p:txBody>
      </p:sp>
      <p:sp>
        <p:nvSpPr>
          <p:cNvPr id="1225042640" name="Текст 5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Наше решение представляет собой веб-сервис с интуитивным интерфейсом для загрузки изображений. </a:t>
            </a:r>
            <a:endParaRPr/>
          </a:p>
          <a:p>
            <a:pPr>
              <a:defRPr/>
            </a:pPr>
            <a:r>
              <a:rPr lang="ru-RU"/>
              <a:t>Пользователь перетаскивает или выбирает файл через интерфейс. Бэкенд принимает изображение и обрабатывает его. </a:t>
            </a:r>
            <a:endParaRPr/>
          </a:p>
          <a:p>
            <a:pPr>
              <a:defRPr/>
            </a:pPr>
            <a:r>
              <a:rPr lang="ru-RU"/>
              <a:t>Интерфейс разделен на две панели - оригинал изображения и редактируемый текст</a:t>
            </a:r>
            <a:endParaRPr/>
          </a:p>
        </p:txBody>
      </p:sp>
      <p:pic>
        <p:nvPicPr>
          <p:cNvPr id="1156104440" name="Рисунок 42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135" r="3135"/>
          <a:stretch/>
        </p:blipFill>
        <p:spPr bwMode="auto">
          <a:prstGeom prst="rect">
            <a:avLst/>
          </a:prstGeom>
        </p:spPr>
      </p:pic>
      <p:pic>
        <p:nvPicPr>
          <p:cNvPr id="1876739864" name="Рисунок 40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4291" b="4290"/>
          <a:stretch/>
        </p:blipFill>
        <p:spPr bwMode="auto">
          <a:prstGeom prst="rect">
            <a:avLst/>
          </a:prstGeom>
        </p:spPr>
      </p:pic>
      <p:pic>
        <p:nvPicPr>
          <p:cNvPr id="587143194" name="Рисунок 38"/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3959" r="3959"/>
          <a:stretch/>
        </p:blipFill>
        <p:spPr bwMode="auto"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4669862" name="Номер слайда 8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6</a:t>
            </a:fld>
            <a:endParaRPr lang="ru-RU"/>
          </a:p>
        </p:txBody>
      </p:sp>
      <p:sp>
        <p:nvSpPr>
          <p:cNvPr id="137030464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Уникальность решения</a:t>
            </a:r>
            <a:endParaRPr/>
          </a:p>
        </p:txBody>
      </p:sp>
      <p:sp>
        <p:nvSpPr>
          <p:cNvPr id="543631551" name="Текст 2"/>
          <p:cNvSpPr>
            <a:spLocks noGrp="1"/>
          </p:cNvSpPr>
          <p:nvPr>
            <p:ph type="body" sz="quarter" idx="21"/>
          </p:nvPr>
        </p:nvSpPr>
        <p:spPr bwMode="auto">
          <a:xfrm>
            <a:off x="840169" y="1999904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r>
              <a:rPr lang="ru-RU" b="0"/>
              <a:t>СПЕЦИАЛИЗАЦИЯ НА АРХИВНЫХ ДОКУМЕНТАХ</a:t>
            </a:r>
            <a:endParaRPr/>
          </a:p>
          <a:p>
            <a:pPr>
              <a:defRPr/>
            </a:pPr>
            <a:endParaRPr lang="ru-RU" b="0"/>
          </a:p>
        </p:txBody>
      </p:sp>
      <p:sp>
        <p:nvSpPr>
          <p:cNvPr id="1527541258" name="Текст 3"/>
          <p:cNvSpPr>
            <a:spLocks noGrp="1"/>
          </p:cNvSpPr>
          <p:nvPr>
            <p:ph type="body" sz="quarter" idx="18"/>
          </p:nvPr>
        </p:nvSpPr>
        <p:spPr bwMode="auto">
          <a:xfrm>
            <a:off x="840169" y="2901971"/>
            <a:ext cx="3053212" cy="187975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Словарь исторической           терминологии (11+ терминов)</a:t>
            </a:r>
            <a:endParaRPr/>
          </a:p>
          <a:p>
            <a:pPr>
              <a:defRPr/>
            </a:pPr>
            <a:r>
              <a:rPr lang="ru-RU"/>
              <a:t>Алгоритмы для дореволюционных шрифтов и орфографии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298645720" name="Текст 2"/>
          <p:cNvSpPr txBox="1"/>
          <p:nvPr/>
        </p:nvSpPr>
        <p:spPr bwMode="auto">
          <a:xfrm>
            <a:off x="4372443" y="1999904"/>
            <a:ext cx="3169260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/>
              <a:t>ГИБРИДНЫЙ ПОДХОД "</a:t>
            </a:r>
            <a:r>
              <a:rPr lang="en-US" b="0"/>
              <a:t>AI + </a:t>
            </a:r>
            <a:r>
              <a:rPr lang="ru-RU" b="0"/>
              <a:t>ЭКСПЕРТ"</a:t>
            </a:r>
            <a:endParaRPr/>
          </a:p>
        </p:txBody>
      </p:sp>
      <p:sp>
        <p:nvSpPr>
          <p:cNvPr id="997652637" name="Текст 3"/>
          <p:cNvSpPr txBox="1"/>
          <p:nvPr/>
        </p:nvSpPr>
        <p:spPr bwMode="auto">
          <a:xfrm>
            <a:off x="4372443" y="2599967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AI: быстрое распознавание</a:t>
            </a:r>
            <a:endParaRPr/>
          </a:p>
          <a:p>
            <a:pPr>
              <a:defRPr/>
            </a:pPr>
            <a:r>
              <a:rPr lang="ru-RU"/>
              <a:t>Эксперт: контроль качества и правки</a:t>
            </a:r>
            <a:endParaRPr/>
          </a:p>
          <a:p>
            <a:pPr>
              <a:defRPr/>
            </a:pPr>
            <a:r>
              <a:rPr lang="ru-RU"/>
              <a:t>Сохранение человеческого  контроля</a:t>
            </a:r>
            <a:endParaRPr/>
          </a:p>
        </p:txBody>
      </p:sp>
      <p:sp>
        <p:nvSpPr>
          <p:cNvPr id="1583109997" name="Текст 2"/>
          <p:cNvSpPr txBox="1"/>
          <p:nvPr/>
        </p:nvSpPr>
        <p:spPr bwMode="auto">
          <a:xfrm>
            <a:off x="7904717" y="1999904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/>
              <a:t>ПОЛНЫЙ ЦИКЛ В 3    КЛИКА</a:t>
            </a:r>
            <a:endParaRPr/>
          </a:p>
        </p:txBody>
      </p:sp>
      <p:sp>
        <p:nvSpPr>
          <p:cNvPr id="291269870" name="Текст 3"/>
          <p:cNvSpPr txBox="1"/>
          <p:nvPr/>
        </p:nvSpPr>
        <p:spPr bwMode="auto">
          <a:xfrm>
            <a:off x="7904717" y="2599967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Загрузка → Распознавание → Верификация → Экспорт</a:t>
            </a:r>
            <a:endParaRPr/>
          </a:p>
          <a:p>
            <a:pPr>
              <a:defRPr/>
            </a:pPr>
            <a:r>
              <a:rPr lang="ru-RU"/>
              <a:t>Не требует переключения   между программами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20214" name="Номер слайда 8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7</a:t>
            </a:fld>
            <a:endParaRPr lang="ru-RU"/>
          </a:p>
        </p:txBody>
      </p:sp>
      <p:sp>
        <p:nvSpPr>
          <p:cNvPr id="72005860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0"/>
              <a:t>Техническая архитектура системы</a:t>
            </a:r>
            <a:endParaRPr lang="ru-RU"/>
          </a:p>
        </p:txBody>
      </p:sp>
      <p:sp>
        <p:nvSpPr>
          <p:cNvPr id="1664147550" name="Текст 2"/>
          <p:cNvSpPr>
            <a:spLocks noGrp="1"/>
          </p:cNvSpPr>
          <p:nvPr>
            <p:ph type="body" sz="quarter" idx="21"/>
          </p:nvPr>
        </p:nvSpPr>
        <p:spPr bwMode="auto">
          <a:xfrm>
            <a:off x="840169" y="1546898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r>
              <a:rPr lang="en-US" b="0"/>
              <a:t>FRONTEND </a:t>
            </a:r>
            <a:r>
              <a:rPr lang="ru-RU" b="0"/>
              <a:t>СЛОЙ</a:t>
            </a:r>
            <a:endParaRPr/>
          </a:p>
        </p:txBody>
      </p:sp>
      <p:sp>
        <p:nvSpPr>
          <p:cNvPr id="1297145697" name="Текст 3"/>
          <p:cNvSpPr>
            <a:spLocks noGrp="1"/>
          </p:cNvSpPr>
          <p:nvPr>
            <p:ph type="body" sz="quarter" idx="18"/>
          </p:nvPr>
        </p:nvSpPr>
        <p:spPr bwMode="auto">
          <a:xfrm>
            <a:off x="840169" y="2146961"/>
            <a:ext cx="3053212" cy="187975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HTML5 + CSS3 + Vanilla JavaScript</a:t>
            </a:r>
            <a:endParaRPr/>
          </a:p>
          <a:p>
            <a:pPr>
              <a:defRPr/>
            </a:pPr>
            <a:r>
              <a:rPr lang="en-US"/>
              <a:t>Drag&amp;Drop API </a:t>
            </a:r>
            <a:r>
              <a:rPr lang="ru-RU"/>
              <a:t>для загрузки файлов</a:t>
            </a:r>
            <a:endParaRPr/>
          </a:p>
          <a:p>
            <a:pPr>
              <a:defRPr/>
            </a:pPr>
            <a:r>
              <a:rPr lang="en-US"/>
              <a:t>Split-view </a:t>
            </a:r>
            <a:r>
              <a:rPr lang="ru-RU"/>
              <a:t>интерфейс для верификации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432607" name="Текст 2"/>
          <p:cNvSpPr txBox="1"/>
          <p:nvPr/>
        </p:nvSpPr>
        <p:spPr bwMode="auto">
          <a:xfrm>
            <a:off x="4372443" y="1546898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/>
              <a:t>BACKEND </a:t>
            </a:r>
            <a:r>
              <a:rPr lang="ru-RU" b="0"/>
              <a:t>СЛОЙ (</a:t>
            </a:r>
            <a:r>
              <a:rPr lang="en-US" b="0"/>
              <a:t>FastAPI)</a:t>
            </a:r>
            <a:endParaRPr/>
          </a:p>
        </p:txBody>
      </p:sp>
      <p:sp>
        <p:nvSpPr>
          <p:cNvPr id="420092875" name="Текст 3"/>
          <p:cNvSpPr txBox="1"/>
          <p:nvPr/>
        </p:nvSpPr>
        <p:spPr bwMode="auto">
          <a:xfrm>
            <a:off x="4372443" y="2146961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Асинхронная обработка запросов</a:t>
            </a:r>
            <a:endParaRPr/>
          </a:p>
          <a:p>
            <a:pPr>
              <a:defRPr/>
            </a:pPr>
            <a:r>
              <a:rPr lang="ru-RU"/>
              <a:t>Swagger-документация (/docs)</a:t>
            </a:r>
            <a:endParaRPr/>
          </a:p>
          <a:p>
            <a:pPr>
              <a:defRPr/>
            </a:pPr>
            <a:r>
              <a:rPr lang="ru-RU"/>
              <a:t>CORS middleware для крос-доменных запросов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sp>
        <p:nvSpPr>
          <p:cNvPr id="1550959439" name="Текст 2"/>
          <p:cNvSpPr txBox="1"/>
          <p:nvPr/>
        </p:nvSpPr>
        <p:spPr bwMode="auto">
          <a:xfrm>
            <a:off x="7904717" y="1546898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/>
              <a:t>ИНФРАСТРУКТУРА</a:t>
            </a:r>
            <a:endParaRPr/>
          </a:p>
        </p:txBody>
      </p:sp>
      <p:sp>
        <p:nvSpPr>
          <p:cNvPr id="468034760" name="Текст 3"/>
          <p:cNvSpPr txBox="1"/>
          <p:nvPr/>
        </p:nvSpPr>
        <p:spPr bwMode="auto">
          <a:xfrm>
            <a:off x="7904717" y="2146961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Docker-контейнеризация</a:t>
            </a:r>
            <a:endParaRPr/>
          </a:p>
          <a:p>
            <a:pPr>
              <a:defRPr/>
            </a:pPr>
            <a:r>
              <a:rPr lang="ru-RU"/>
              <a:t>Nginx для раздачи статики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1410068895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72443" y="4096349"/>
            <a:ext cx="3053212" cy="1807003"/>
          </a:xfrm>
          <a:prstGeom prst="rect">
            <a:avLst/>
          </a:prstGeom>
        </p:spPr>
      </p:pic>
      <p:pic>
        <p:nvPicPr>
          <p:cNvPr id="1014317990" name="Рисунок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94188" y="4213557"/>
            <a:ext cx="3145171" cy="1572586"/>
          </a:xfrm>
          <a:prstGeom prst="rect">
            <a:avLst/>
          </a:prstGeom>
        </p:spPr>
      </p:pic>
      <p:pic>
        <p:nvPicPr>
          <p:cNvPr id="826179552" name="Рисунок 1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904718" y="4026714"/>
            <a:ext cx="3053211" cy="19082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416844" name="Номер слайда 8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8</a:t>
            </a:fld>
            <a:endParaRPr lang="ru-RU"/>
          </a:p>
        </p:txBody>
      </p:sp>
      <p:sp>
        <p:nvSpPr>
          <p:cNvPr id="108697557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0"/>
              <a:t>Техническая архитектура системы</a:t>
            </a:r>
            <a:endParaRPr lang="ru-RU"/>
          </a:p>
        </p:txBody>
      </p:sp>
      <p:sp>
        <p:nvSpPr>
          <p:cNvPr id="216157969" name="Текст 2"/>
          <p:cNvSpPr txBox="1"/>
          <p:nvPr/>
        </p:nvSpPr>
        <p:spPr bwMode="auto">
          <a:xfrm>
            <a:off x="2124194" y="1387507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/>
              <a:t>Обработка изображений</a:t>
            </a:r>
            <a:endParaRPr/>
          </a:p>
        </p:txBody>
      </p:sp>
      <p:sp>
        <p:nvSpPr>
          <p:cNvPr id="778538439" name="Текст 3"/>
          <p:cNvSpPr txBox="1"/>
          <p:nvPr/>
        </p:nvSpPr>
        <p:spPr bwMode="auto">
          <a:xfrm>
            <a:off x="2124194" y="1987570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Pillow для препроцессинга   (масштабирование, конвертация RGB)</a:t>
            </a:r>
            <a:endParaRPr/>
          </a:p>
          <a:p>
            <a:pPr>
              <a:defRPr/>
            </a:pPr>
            <a:r>
              <a:rPr lang="ru-RU"/>
              <a:t>Увеличение разрешения для мелких текстов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sp>
        <p:nvSpPr>
          <p:cNvPr id="785593341" name="Текст 2"/>
          <p:cNvSpPr txBox="1"/>
          <p:nvPr/>
        </p:nvSpPr>
        <p:spPr bwMode="auto">
          <a:xfrm>
            <a:off x="7014594" y="1387507"/>
            <a:ext cx="3053212" cy="1615356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/>
              <a:t>Детали </a:t>
            </a:r>
            <a:r>
              <a:rPr lang="en-US" b="0"/>
              <a:t>OCR</a:t>
            </a:r>
            <a:endParaRPr/>
          </a:p>
        </p:txBody>
      </p:sp>
      <p:sp>
        <p:nvSpPr>
          <p:cNvPr id="865288918" name="Текст 3"/>
          <p:cNvSpPr txBox="1"/>
          <p:nvPr/>
        </p:nvSpPr>
        <p:spPr bwMode="auto">
          <a:xfrm>
            <a:off x="7014594" y="1987570"/>
            <a:ext cx="3053212" cy="187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Специализированный            словарь (</a:t>
            </a:r>
            <a:r>
              <a:rPr lang="en-US"/>
              <a:t>dictionary.txt)</a:t>
            </a:r>
            <a:endParaRPr/>
          </a:p>
          <a:p>
            <a:pPr>
              <a:defRPr/>
            </a:pPr>
            <a:r>
              <a:rPr lang="ru-RU"/>
              <a:t>Параметры: --psm 6, -l rus</a:t>
            </a:r>
          </a:p>
          <a:p>
            <a:pPr>
              <a:defRPr/>
            </a:pPr>
            <a:r>
              <a:rPr lang="ru-RU"/>
              <a:t>Функция 			          clean_recognized_text() для   очистки текста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1556931461" name="Рисунок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24194" y="3635573"/>
            <a:ext cx="3053212" cy="2460726"/>
          </a:xfrm>
          <a:prstGeom prst="rect">
            <a:avLst/>
          </a:prstGeom>
        </p:spPr>
      </p:pic>
      <p:pic>
        <p:nvPicPr>
          <p:cNvPr id="711133206" name="Рисунок 15"/>
          <p:cNvPicPr>
            <a:picLocks noChangeAspect="1"/>
          </p:cNvPicPr>
          <p:nvPr/>
        </p:nvPicPr>
        <p:blipFill>
          <a:blip r:embed="rId4"/>
          <a:srcRect t="39" b="39"/>
          <a:stretch/>
        </p:blipFill>
        <p:spPr bwMode="auto">
          <a:xfrm>
            <a:off x="6480356" y="3723948"/>
            <a:ext cx="4121688" cy="2283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4923374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9</a:t>
            </a:fld>
            <a:endParaRPr lang="ru-RU"/>
          </a:p>
        </p:txBody>
      </p:sp>
      <p:sp>
        <p:nvSpPr>
          <p:cNvPr id="5478680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0"/>
              <a:t>Техническая архитектура решения</a:t>
            </a:r>
            <a:endParaRPr lang="ru-RU">
              <a:latin typeface="+mn-lt"/>
            </a:endParaRPr>
          </a:p>
        </p:txBody>
      </p:sp>
      <p:sp>
        <p:nvSpPr>
          <p:cNvPr id="1114048293" name="Текст 5"/>
          <p:cNvSpPr>
            <a:spLocks noGrp="1"/>
          </p:cNvSpPr>
          <p:nvPr>
            <p:ph type="body" sz="quarter" idx="14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1600" spc="100"/>
              <a:t>Функция extract_structured_data() автоматически        находит и классифицирует ключевые сущности в        тексте. </a:t>
            </a:r>
            <a:endParaRPr/>
          </a:p>
          <a:p>
            <a:pPr marL="0" indent="0">
              <a:buNone/>
              <a:defRPr/>
            </a:pPr>
            <a:endParaRPr lang="ru-RU" sz="1600" spc="100"/>
          </a:p>
          <a:p>
            <a:pPr>
              <a:defRPr/>
            </a:pPr>
            <a:r>
              <a:rPr lang="ru-RU" sz="1600" spc="100"/>
              <a:t>Используются специализированные регулярные        выражения, адаптированные под дореволюционную орфографию.</a:t>
            </a:r>
            <a:endParaRPr/>
          </a:p>
        </p:txBody>
      </p:sp>
      <p:pic>
        <p:nvPicPr>
          <p:cNvPr id="2044609341" name="Рисунок 2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838" t="1425" r="11997" b="2332"/>
          <a:stretch/>
        </p:blipFill>
        <p:spPr bwMode="auto">
          <a:xfrm>
            <a:off x="7440613" y="3203575"/>
            <a:ext cx="4405312" cy="3078163"/>
          </a:xfrm>
          <a:prstGeom prst="rect">
            <a:avLst/>
          </a:prstGeom>
        </p:spPr>
      </p:pic>
      <p:pic>
        <p:nvPicPr>
          <p:cNvPr id="1815724346" name="Рисунок 22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9" t="7203" r="3"/>
          <a:stretch/>
        </p:blipFill>
        <p:spPr bwMode="auto">
          <a:xfrm>
            <a:off x="7440613" y="1012825"/>
            <a:ext cx="4405312" cy="1811338"/>
          </a:xfrm>
          <a:prstGeom prst="rect">
            <a:avLst/>
          </a:prstGeom>
        </p:spPr>
      </p:pic>
      <p:sp>
        <p:nvSpPr>
          <p:cNvPr id="949212400" name="Прямоугольник с одним усеченным углом 6"/>
          <p:cNvSpPr/>
          <p:nvPr/>
        </p:nvSpPr>
        <p:spPr bwMode="auto">
          <a:xfrm>
            <a:off x="1618020" y="3928620"/>
            <a:ext cx="907948" cy="376138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sz="1400" b="1">
                <a:solidFill>
                  <a:schemeClr val="accent2"/>
                </a:solidFill>
              </a:rPr>
              <a:t>Текст</a:t>
            </a:r>
            <a:endParaRPr/>
          </a:p>
        </p:txBody>
      </p:sp>
      <p:cxnSp>
        <p:nvCxnSpPr>
          <p:cNvPr id="1489895465" name="Google Shape;2799;p94"/>
          <p:cNvCxnSpPr>
            <a:stCxn id="949212400" idx="0"/>
            <a:endCxn id="1372734852" idx="2"/>
          </p:cNvCxnSpPr>
          <p:nvPr/>
        </p:nvCxnSpPr>
        <p:spPr bwMode="auto">
          <a:xfrm>
            <a:off x="2525970" y="4116689"/>
            <a:ext cx="2225882" cy="16558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72734852" name="Прямоугольник с одним усеченным углом 6"/>
          <p:cNvSpPr/>
          <p:nvPr/>
        </p:nvSpPr>
        <p:spPr bwMode="auto">
          <a:xfrm>
            <a:off x="4751852" y="3812118"/>
            <a:ext cx="1400833" cy="642258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sz="1400" b="1">
                <a:solidFill>
                  <a:schemeClr val="accent2"/>
                </a:solidFill>
              </a:rPr>
              <a:t>Поиск по шаблонам</a:t>
            </a:r>
            <a:endParaRPr/>
          </a:p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420092111" name="Прямоугольник с одним усеченным углом 6"/>
          <p:cNvSpPr/>
          <p:nvPr/>
        </p:nvSpPr>
        <p:spPr bwMode="auto">
          <a:xfrm>
            <a:off x="4558522" y="5218452"/>
            <a:ext cx="1787491" cy="421662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sz="1400" b="1">
                <a:solidFill>
                  <a:schemeClr val="accent2"/>
                </a:solidFill>
              </a:rPr>
              <a:t>Классификация</a:t>
            </a:r>
            <a:r>
              <a:rPr lang="ru-RU"/>
              <a:t> </a:t>
            </a:r>
            <a:endParaRPr/>
          </a:p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329028848" name="Прямоугольник с одним усеченным углом 6"/>
          <p:cNvSpPr/>
          <p:nvPr/>
        </p:nvSpPr>
        <p:spPr bwMode="auto">
          <a:xfrm>
            <a:off x="1424081" y="5146767"/>
            <a:ext cx="1295828" cy="565031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sz="1400" b="1">
                <a:solidFill>
                  <a:schemeClr val="accent2"/>
                </a:solidFill>
              </a:rPr>
              <a:t>JSON</a:t>
            </a:r>
            <a:endParaRPr lang="ru-RU" sz="1400" b="1">
              <a:solidFill>
                <a:schemeClr val="accent2"/>
              </a:solidFill>
            </a:endParaRPr>
          </a:p>
          <a:p>
            <a:pPr algn="ctr">
              <a:defRPr/>
            </a:pPr>
            <a:r>
              <a:rPr lang="ru-RU" sz="1400" b="1">
                <a:solidFill>
                  <a:schemeClr val="accent2"/>
                </a:solidFill>
              </a:rPr>
              <a:t>структура</a:t>
            </a:r>
            <a:br>
              <a:rPr lang="ru-RU"/>
            </a:br>
            <a:endParaRPr lang="ru-RU" b="1">
              <a:solidFill>
                <a:schemeClr val="accent2"/>
              </a:solidFill>
            </a:endParaRPr>
          </a:p>
        </p:txBody>
      </p:sp>
      <p:cxnSp>
        <p:nvCxnSpPr>
          <p:cNvPr id="61229968" name="Google Shape;2799;p94"/>
          <p:cNvCxnSpPr>
            <a:stCxn id="1372734852" idx="1"/>
            <a:endCxn id="1420092111" idx="3"/>
          </p:cNvCxnSpPr>
          <p:nvPr/>
        </p:nvCxnSpPr>
        <p:spPr bwMode="auto">
          <a:xfrm flipH="1">
            <a:off x="5452268" y="4454376"/>
            <a:ext cx="1" cy="76407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62311897" name="Google Shape;2799;p94"/>
          <p:cNvCxnSpPr>
            <a:stCxn id="1420092111" idx="2"/>
            <a:endCxn id="1329028848" idx="0"/>
          </p:cNvCxnSpPr>
          <p:nvPr/>
        </p:nvCxnSpPr>
        <p:spPr bwMode="auto">
          <a:xfrm flipH="1">
            <a:off x="2719908" y="5429283"/>
            <a:ext cx="183861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/>
      <a:lstStyle/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820</Words>
  <Application>Microsoft Office PowerPoint</Application>
  <PresentationFormat>Широкоэкранный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Wingdings</vt:lpstr>
      <vt:lpstr>Для Академия инноваторов 16_9</vt:lpstr>
      <vt:lpstr>Мамины айтишники</vt:lpstr>
      <vt:lpstr>Презентация PowerPoint</vt:lpstr>
      <vt:lpstr>Команда “Мамины айтишники”</vt:lpstr>
      <vt:lpstr>Команда “Мамины айтишники”</vt:lpstr>
      <vt:lpstr>Интерфейс решения</vt:lpstr>
      <vt:lpstr>Уникальность решения</vt:lpstr>
      <vt:lpstr>Техническая архитектура системы</vt:lpstr>
      <vt:lpstr>Техническая архитектура системы</vt:lpstr>
      <vt:lpstr>Техническая архитектура решения</vt:lpstr>
      <vt:lpstr>Ключевые преимущества</vt:lpstr>
      <vt:lpstr>С какими вызовами мы столкнулись</vt:lpstr>
      <vt:lpstr>Планы по развитию решения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Юрий Митюков</cp:lastModifiedBy>
  <cp:revision>114</cp:revision>
  <dcterms:created xsi:type="dcterms:W3CDTF">2023-05-15T07:36:23Z</dcterms:created>
  <dcterms:modified xsi:type="dcterms:W3CDTF">2025-10-01T06:24:29Z</dcterms:modified>
</cp:coreProperties>
</file>